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318" r:id="rId3"/>
    <p:sldId id="319" r:id="rId4"/>
    <p:sldId id="320" r:id="rId5"/>
    <p:sldId id="322" r:id="rId6"/>
    <p:sldId id="323" r:id="rId7"/>
    <p:sldId id="324" r:id="rId8"/>
    <p:sldId id="325" r:id="rId9"/>
    <p:sldId id="326" r:id="rId10"/>
    <p:sldId id="257" r:id="rId11"/>
    <p:sldId id="258" r:id="rId12"/>
    <p:sldId id="259" r:id="rId13"/>
    <p:sldId id="260" r:id="rId14"/>
    <p:sldId id="261" r:id="rId15"/>
    <p:sldId id="297" r:id="rId16"/>
    <p:sldId id="262" r:id="rId17"/>
    <p:sldId id="264" r:id="rId18"/>
    <p:sldId id="265" r:id="rId19"/>
    <p:sldId id="266" r:id="rId20"/>
    <p:sldId id="267" r:id="rId21"/>
    <p:sldId id="268" r:id="rId22"/>
    <p:sldId id="269" r:id="rId23"/>
    <p:sldId id="289" r:id="rId24"/>
    <p:sldId id="290" r:id="rId25"/>
    <p:sldId id="291" r:id="rId26"/>
    <p:sldId id="292" r:id="rId27"/>
    <p:sldId id="293" r:id="rId28"/>
    <p:sldId id="294" r:id="rId29"/>
    <p:sldId id="270" r:id="rId30"/>
    <p:sldId id="271" r:id="rId31"/>
    <p:sldId id="273" r:id="rId32"/>
    <p:sldId id="275" r:id="rId33"/>
    <p:sldId id="274" r:id="rId34"/>
    <p:sldId id="276" r:id="rId35"/>
    <p:sldId id="277" r:id="rId36"/>
    <p:sldId id="278" r:id="rId37"/>
    <p:sldId id="279" r:id="rId38"/>
    <p:sldId id="280" r:id="rId39"/>
    <p:sldId id="303" r:id="rId40"/>
    <p:sldId id="301" r:id="rId41"/>
    <p:sldId id="302" r:id="rId42"/>
    <p:sldId id="304" r:id="rId43"/>
    <p:sldId id="306" r:id="rId44"/>
    <p:sldId id="305" r:id="rId45"/>
    <p:sldId id="300" r:id="rId46"/>
  </p:sldIdLst>
  <p:sldSz cx="9144000" cy="5143500" type="screen16x9"/>
  <p:notesSz cx="6858000" cy="9144000"/>
  <p:embeddedFontLst>
    <p:embeddedFont>
      <p:font typeface="Century Gothic" panose="020B0502020202020204" pitchFamily="34" charset="0"/>
      <p:regular r:id="rId48"/>
      <p:bold r:id="rId49"/>
      <p:italic r:id="rId50"/>
      <p:boldItalic r:id="rId51"/>
    </p:embeddedFont>
    <p:embeddedFont>
      <p:font typeface="Colonna MT" panose="04020805060202030203" pitchFamily="82" charset="0"/>
      <p:regular r:id="rId52"/>
    </p:embeddedFont>
    <p:embeddedFont>
      <p:font typeface="Constantia" panose="02030602050306030303" pitchFamily="18"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Raleway"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A896C8-68A7-4C62-A155-E92D49494085}">
  <a:tblStyle styleId="{B4A896C8-68A7-4C62-A155-E92D49494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90" d="100"/>
          <a:sy n="90" d="100"/>
        </p:scale>
        <p:origin x="87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0cc8997e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230cc8997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30cc8997e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30cc8997e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0cc8997e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0cc8997e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0cc8997e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0cc8997e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30cc8997e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30cc8997e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0cc8997e4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0cc8997e4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30cc8997e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30cc8997e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0cc8997e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30cc8997e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30cc8997e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30cc8997e4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30cc8997e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30cc8997e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30cc8997e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30cc8997e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30cc8997e4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30cc8997e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0cc8997e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0cc8997e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30cc8997e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30cc8997e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0cc8997e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30cc8997e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30cc8997e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30cc8997e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0cc8997e4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0cc8997e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30cc8997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30cc8997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30cc8997e4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30cc8997e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30cc8997e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30cc8997e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30cc8997e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30cc8997e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0cc8997e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0cc8997e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0cc8997e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0cc8997e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0cc8997e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0cc8997e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0cc8997e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0cc8997e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30cc8997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30cc8997e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30cc8997e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30cc8997e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30cc8997e4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30cc8997e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3"/>
          <p:cNvPicPr preferRelativeResize="0"/>
          <p:nvPr/>
        </p:nvPicPr>
        <p:blipFill rotWithShape="1">
          <a:blip r:embed="rId3">
            <a:alphaModFix/>
          </a:blip>
          <a:srcRect/>
          <a:stretch/>
        </p:blipFill>
        <p:spPr>
          <a:xfrm>
            <a:off x="0" y="0"/>
            <a:ext cx="9166302" cy="5188104"/>
          </a:xfrm>
          <a:prstGeom prst="rect">
            <a:avLst/>
          </a:prstGeom>
          <a:noFill/>
          <a:ln>
            <a:noFill/>
          </a:ln>
          <a:effectLst>
            <a:outerShdw blurRad="1270000" dist="50800" dir="5400000" algn="ctr" rotWithShape="0">
              <a:srgbClr val="000000">
                <a:alpha val="0"/>
              </a:srgbClr>
            </a:outerShdw>
          </a:effectLst>
        </p:spPr>
      </p:pic>
      <p:sp>
        <p:nvSpPr>
          <p:cNvPr id="73" name="Google Shape;73;p13"/>
          <p:cNvSpPr txBox="1"/>
          <p:nvPr/>
        </p:nvSpPr>
        <p:spPr>
          <a:xfrm>
            <a:off x="791729" y="1195292"/>
            <a:ext cx="7771500" cy="1177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7200" b="0" i="0" u="none" strike="noStrike" cap="none" dirty="0">
                <a:solidFill>
                  <a:schemeClr val="lt1"/>
                </a:solidFill>
                <a:latin typeface="Constantia"/>
                <a:ea typeface="Constantia"/>
                <a:cs typeface="Constantia"/>
                <a:sym typeface="Constantia"/>
              </a:rPr>
              <a:t>Winemonger</a:t>
            </a:r>
            <a:endParaRPr sz="7200" b="0" i="0" u="none" strike="noStrike" cap="none" dirty="0">
              <a:solidFill>
                <a:schemeClr val="lt1"/>
              </a:solidFill>
              <a:latin typeface="Constantia"/>
              <a:ea typeface="Constantia"/>
              <a:cs typeface="Constantia"/>
              <a:sym typeface="Constantia"/>
            </a:endParaRPr>
          </a:p>
        </p:txBody>
      </p:sp>
      <p:sp>
        <p:nvSpPr>
          <p:cNvPr id="74" name="Google Shape;74;p13"/>
          <p:cNvSpPr txBox="1"/>
          <p:nvPr/>
        </p:nvSpPr>
        <p:spPr>
          <a:xfrm>
            <a:off x="5359791" y="3898508"/>
            <a:ext cx="3674400" cy="808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2400"/>
              <a:buFont typeface="Times New Roman"/>
              <a:buNone/>
            </a:pPr>
            <a:r>
              <a:rPr lang="en" sz="2400" b="0" i="0" u="none" strike="noStrike" cap="none">
                <a:solidFill>
                  <a:srgbClr val="FFFFFF"/>
                </a:solidFill>
                <a:latin typeface="Times New Roman"/>
                <a:ea typeface="Times New Roman"/>
                <a:cs typeface="Times New Roman"/>
                <a:sym typeface="Times New Roman"/>
              </a:rPr>
              <a:t>Under the guidance of,</a:t>
            </a:r>
            <a:endParaRPr sz="1100"/>
          </a:p>
          <a:p>
            <a:pPr marL="0" marR="0" lvl="0" indent="0" algn="ctr" rtl="0">
              <a:lnSpc>
                <a:spcPct val="100000"/>
              </a:lnSpc>
              <a:spcBef>
                <a:spcPts val="0"/>
              </a:spcBef>
              <a:spcAft>
                <a:spcPts val="0"/>
              </a:spcAft>
              <a:buClr>
                <a:srgbClr val="FFFFFF"/>
              </a:buClr>
              <a:buSzPts val="2400"/>
              <a:buFont typeface="Times New Roman"/>
              <a:buNone/>
            </a:pPr>
            <a:r>
              <a:rPr lang="en" sz="2400" b="0" i="0" u="none" strike="noStrike" cap="none">
                <a:solidFill>
                  <a:srgbClr val="FFFFFF"/>
                </a:solidFill>
                <a:latin typeface="Times New Roman"/>
                <a:ea typeface="Times New Roman"/>
                <a:cs typeface="Times New Roman"/>
                <a:sym typeface="Times New Roman"/>
              </a:rPr>
              <a:t>Dr Santhosh Kottam</a:t>
            </a:r>
            <a:endParaRPr sz="2400" b="0" i="0" u="none" strike="noStrike" cap="none">
              <a:solidFill>
                <a:srgbClr val="FFFFFF"/>
              </a:solidFill>
              <a:latin typeface="Times New Roman"/>
              <a:ea typeface="Times New Roman"/>
              <a:cs typeface="Times New Roman"/>
              <a:sym typeface="Times New Roman"/>
            </a:endParaRPr>
          </a:p>
        </p:txBody>
      </p:sp>
      <p:sp>
        <p:nvSpPr>
          <p:cNvPr id="75" name="Google Shape;75;p13"/>
          <p:cNvSpPr txBox="1"/>
          <p:nvPr/>
        </p:nvSpPr>
        <p:spPr>
          <a:xfrm>
            <a:off x="113229" y="3929327"/>
            <a:ext cx="3097800" cy="808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2400"/>
              <a:buFont typeface="Times New Roman"/>
              <a:buNone/>
            </a:pPr>
            <a:r>
              <a:rPr lang="en" sz="2400" b="0" i="0" u="none" strike="noStrike" cap="none">
                <a:solidFill>
                  <a:srgbClr val="FFFFFF"/>
                </a:solidFill>
                <a:latin typeface="Times New Roman"/>
                <a:ea typeface="Times New Roman"/>
                <a:cs typeface="Times New Roman"/>
                <a:sym typeface="Times New Roman"/>
              </a:rPr>
              <a:t>Submitted by,</a:t>
            </a:r>
            <a:endParaRPr sz="1100"/>
          </a:p>
          <a:p>
            <a:pPr marL="0" marR="0" lvl="0" indent="0" algn="ctr" rtl="0">
              <a:lnSpc>
                <a:spcPct val="100000"/>
              </a:lnSpc>
              <a:spcBef>
                <a:spcPts val="0"/>
              </a:spcBef>
              <a:spcAft>
                <a:spcPts val="0"/>
              </a:spcAft>
              <a:buClr>
                <a:srgbClr val="FFFFFF"/>
              </a:buClr>
              <a:buSzPts val="2400"/>
              <a:buFont typeface="Times New Roman"/>
              <a:buNone/>
            </a:pPr>
            <a:r>
              <a:rPr lang="en" sz="2400" b="1" i="0" u="none" strike="noStrike" cap="none">
                <a:solidFill>
                  <a:srgbClr val="FFFFFF"/>
                </a:solidFill>
                <a:latin typeface="Times New Roman"/>
                <a:ea typeface="Times New Roman"/>
                <a:cs typeface="Times New Roman"/>
                <a:sym typeface="Times New Roman"/>
              </a:rPr>
              <a:t>JISNA SALEEM</a:t>
            </a:r>
            <a:endParaRPr sz="2400" b="1" i="0" u="none" strike="noStrike" cap="none">
              <a:solidFill>
                <a:srgbClr val="FFFFFF"/>
              </a:solidFill>
              <a:latin typeface="Times New Roman"/>
              <a:ea typeface="Times New Roman"/>
              <a:cs typeface="Times New Roman"/>
              <a:sym typeface="Times New Roman"/>
            </a:endParaRPr>
          </a:p>
        </p:txBody>
      </p:sp>
      <p:sp>
        <p:nvSpPr>
          <p:cNvPr id="76" name="Google Shape;76;p13"/>
          <p:cNvSpPr txBox="1"/>
          <p:nvPr/>
        </p:nvSpPr>
        <p:spPr>
          <a:xfrm>
            <a:off x="1448971" y="2329391"/>
            <a:ext cx="6903300" cy="48471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2700"/>
              <a:buFont typeface="Times New Roman"/>
              <a:buNone/>
            </a:pPr>
            <a:r>
              <a:rPr lang="en" sz="2700" b="0" i="0" u="none" strike="noStrike" cap="none" dirty="0">
                <a:solidFill>
                  <a:srgbClr val="FFFFFF"/>
                </a:solidFill>
                <a:latin typeface="Times New Roman"/>
                <a:ea typeface="Times New Roman"/>
                <a:cs typeface="Times New Roman"/>
                <a:sym typeface="Times New Roman"/>
              </a:rPr>
              <a:t>Web Application for Inventory Management </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1000"/>
                                        <p:tgtEl>
                                          <p:spTgt spid="7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4">
                                            <p:txEl>
                                              <p:pRg st="0" end="0"/>
                                            </p:txEl>
                                          </p:spTgt>
                                        </p:tgtEl>
                                        <p:attrNameLst>
                                          <p:attrName>style.visibility</p:attrName>
                                        </p:attrNameLst>
                                      </p:cBhvr>
                                      <p:to>
                                        <p:strVal val="visible"/>
                                      </p:to>
                                    </p:set>
                                    <p:animEffect transition="in" filter="fade">
                                      <p:cBhvr>
                                        <p:cTn id="11" dur="1000"/>
                                        <p:tgtEl>
                                          <p:spTgt spid="7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4">
                                            <p:txEl>
                                              <p:pRg st="1" end="1"/>
                                            </p:txEl>
                                          </p:spTgt>
                                        </p:tgtEl>
                                        <p:attrNameLst>
                                          <p:attrName>style.visibility</p:attrName>
                                        </p:attrNameLst>
                                      </p:cBhvr>
                                      <p:to>
                                        <p:strVal val="visible"/>
                                      </p:to>
                                    </p:set>
                                    <p:animEffect transition="in" filter="fade">
                                      <p:cBhvr>
                                        <p:cTn id="15" dur="1000"/>
                                        <p:tgtEl>
                                          <p:spTgt spid="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idx="4294967295"/>
          </p:nvPr>
        </p:nvSpPr>
        <p:spPr>
          <a:xfrm>
            <a:off x="434925" y="138675"/>
            <a:ext cx="2288100" cy="25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0"/>
              <a:t>Login page</a:t>
            </a:r>
            <a:endParaRPr sz="1900" b="0"/>
          </a:p>
        </p:txBody>
      </p:sp>
      <p:sp>
        <p:nvSpPr>
          <p:cNvPr id="82" name="Google Shape;82;p14"/>
          <p:cNvSpPr txBox="1">
            <a:spLocks noGrp="1"/>
          </p:cNvSpPr>
          <p:nvPr>
            <p:ph type="title" idx="4294967295"/>
          </p:nvPr>
        </p:nvSpPr>
        <p:spPr>
          <a:xfrm>
            <a:off x="535775" y="1676675"/>
            <a:ext cx="3384900" cy="44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a:ea typeface="Lato"/>
              <a:cs typeface="Lato"/>
              <a:sym typeface="Lato"/>
            </a:endParaRPr>
          </a:p>
        </p:txBody>
      </p:sp>
      <p:pic>
        <p:nvPicPr>
          <p:cNvPr id="83" name="Google Shape;83;p14"/>
          <p:cNvPicPr preferRelativeResize="0"/>
          <p:nvPr/>
        </p:nvPicPr>
        <p:blipFill rotWithShape="1">
          <a:blip r:embed="rId3">
            <a:alphaModFix/>
          </a:blip>
          <a:srcRect t="9668" r="1565" b="5145"/>
          <a:stretch/>
        </p:blipFill>
        <p:spPr>
          <a:xfrm>
            <a:off x="0" y="0"/>
            <a:ext cx="914400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idx="4294967295"/>
          </p:nvPr>
        </p:nvSpPr>
        <p:spPr>
          <a:xfrm>
            <a:off x="434925" y="138675"/>
            <a:ext cx="2288100" cy="25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0"/>
              <a:t>Login page</a:t>
            </a:r>
            <a:endParaRPr sz="1900" b="0"/>
          </a:p>
        </p:txBody>
      </p:sp>
      <p:sp>
        <p:nvSpPr>
          <p:cNvPr id="89" name="Google Shape;89;p15"/>
          <p:cNvSpPr txBox="1">
            <a:spLocks noGrp="1"/>
          </p:cNvSpPr>
          <p:nvPr>
            <p:ph type="title" idx="4294967295"/>
          </p:nvPr>
        </p:nvSpPr>
        <p:spPr>
          <a:xfrm>
            <a:off x="535775" y="1676675"/>
            <a:ext cx="3384900" cy="44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a:ea typeface="Lato"/>
              <a:cs typeface="Lato"/>
              <a:sym typeface="Lato"/>
            </a:endParaRPr>
          </a:p>
        </p:txBody>
      </p:sp>
      <p:pic>
        <p:nvPicPr>
          <p:cNvPr id="90" name="Google Shape;90;p15"/>
          <p:cNvPicPr preferRelativeResize="0"/>
          <p:nvPr/>
        </p:nvPicPr>
        <p:blipFill rotWithShape="1">
          <a:blip r:embed="rId3">
            <a:alphaModFix/>
          </a:blip>
          <a:srcRect l="-834" t="9707" r="1835" b="5199"/>
          <a:stretch/>
        </p:blipFill>
        <p:spPr>
          <a:xfrm>
            <a:off x="-95694" y="0"/>
            <a:ext cx="9239693"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idx="4294967295"/>
          </p:nvPr>
        </p:nvSpPr>
        <p:spPr>
          <a:xfrm>
            <a:off x="422325" y="132250"/>
            <a:ext cx="2401500" cy="4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0"/>
              <a:t>Home page</a:t>
            </a:r>
            <a:endParaRPr sz="1900" b="0"/>
          </a:p>
        </p:txBody>
      </p:sp>
      <p:sp>
        <p:nvSpPr>
          <p:cNvPr id="96" name="Google Shape;96;p16"/>
          <p:cNvSpPr txBox="1">
            <a:spLocks noGrp="1"/>
          </p:cNvSpPr>
          <p:nvPr>
            <p:ph type="title" idx="4294967295"/>
          </p:nvPr>
        </p:nvSpPr>
        <p:spPr>
          <a:xfrm>
            <a:off x="535775" y="1676675"/>
            <a:ext cx="7267800" cy="287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a:ea typeface="Lato"/>
              <a:cs typeface="Lato"/>
              <a:sym typeface="Lato"/>
            </a:endParaRPr>
          </a:p>
        </p:txBody>
      </p:sp>
      <p:pic>
        <p:nvPicPr>
          <p:cNvPr id="97" name="Google Shape;97;p16"/>
          <p:cNvPicPr preferRelativeResize="0"/>
          <p:nvPr/>
        </p:nvPicPr>
        <p:blipFill rotWithShape="1">
          <a:blip r:embed="rId3">
            <a:alphaModFix/>
          </a:blip>
          <a:srcRect l="-516" t="9451" r="1162" b="5318"/>
          <a:stretch/>
        </p:blipFill>
        <p:spPr>
          <a:xfrm>
            <a:off x="0" y="0"/>
            <a:ext cx="9144000"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idx="4294967295"/>
          </p:nvPr>
        </p:nvSpPr>
        <p:spPr>
          <a:xfrm>
            <a:off x="422325" y="132250"/>
            <a:ext cx="2401500" cy="4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0"/>
              <a:t>Home page</a:t>
            </a:r>
            <a:endParaRPr sz="1900" b="0"/>
          </a:p>
        </p:txBody>
      </p:sp>
      <p:sp>
        <p:nvSpPr>
          <p:cNvPr id="103" name="Google Shape;103;p17"/>
          <p:cNvSpPr txBox="1">
            <a:spLocks noGrp="1"/>
          </p:cNvSpPr>
          <p:nvPr>
            <p:ph type="title" idx="4294967295"/>
          </p:nvPr>
        </p:nvSpPr>
        <p:spPr>
          <a:xfrm>
            <a:off x="535775" y="1676675"/>
            <a:ext cx="7267800" cy="287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a:ea typeface="Lato"/>
              <a:cs typeface="Lato"/>
              <a:sym typeface="Lato"/>
            </a:endParaRPr>
          </a:p>
        </p:txBody>
      </p:sp>
      <p:pic>
        <p:nvPicPr>
          <p:cNvPr id="104" name="Google Shape;104;p17"/>
          <p:cNvPicPr preferRelativeResize="0"/>
          <p:nvPr/>
        </p:nvPicPr>
        <p:blipFill rotWithShape="1">
          <a:blip r:embed="rId3">
            <a:alphaModFix/>
          </a:blip>
          <a:srcRect l="687" t="8751" r="1148" b="5953"/>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idx="4294967295"/>
          </p:nvPr>
        </p:nvSpPr>
        <p:spPr>
          <a:xfrm>
            <a:off x="434925" y="138675"/>
            <a:ext cx="2288100" cy="25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0"/>
              <a:t>Login page</a:t>
            </a:r>
            <a:endParaRPr sz="1900" b="0"/>
          </a:p>
        </p:txBody>
      </p:sp>
      <p:sp>
        <p:nvSpPr>
          <p:cNvPr id="110" name="Google Shape;110;p18"/>
          <p:cNvSpPr txBox="1">
            <a:spLocks noGrp="1"/>
          </p:cNvSpPr>
          <p:nvPr>
            <p:ph type="title" idx="4294967295"/>
          </p:nvPr>
        </p:nvSpPr>
        <p:spPr>
          <a:xfrm>
            <a:off x="535775" y="1676675"/>
            <a:ext cx="3384900" cy="44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a:ea typeface="Lato"/>
              <a:cs typeface="Lato"/>
              <a:sym typeface="Lato"/>
            </a:endParaRPr>
          </a:p>
        </p:txBody>
      </p:sp>
      <p:pic>
        <p:nvPicPr>
          <p:cNvPr id="112" name="Google Shape;112;p18"/>
          <p:cNvPicPr preferRelativeResize="0"/>
          <p:nvPr/>
        </p:nvPicPr>
        <p:blipFill rotWithShape="1">
          <a:blip r:embed="rId3">
            <a:alphaModFix/>
          </a:blip>
          <a:srcRect t="10027" r="1744" b="6128"/>
          <a:stretch/>
        </p:blipFill>
        <p:spPr>
          <a:xfrm>
            <a:off x="0" y="0"/>
            <a:ext cx="91440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0BFEE838-17E7-396E-49FC-888AD0B80B07}"/>
              </a:ext>
            </a:extLst>
          </p:cNvPr>
          <p:cNvPicPr preferRelativeResize="0"/>
          <p:nvPr/>
        </p:nvPicPr>
        <p:blipFill rotWithShape="1">
          <a:blip r:embed="rId2">
            <a:alphaModFix/>
          </a:blip>
          <a:srcRect t="9091" r="1283" b="5540"/>
          <a:stretch/>
        </p:blipFill>
        <p:spPr>
          <a:xfrm>
            <a:off x="0" y="0"/>
            <a:ext cx="9144000" cy="5143500"/>
          </a:xfrm>
          <a:prstGeom prst="rect">
            <a:avLst/>
          </a:prstGeom>
          <a:noFill/>
          <a:ln>
            <a:noFill/>
          </a:ln>
        </p:spPr>
      </p:pic>
    </p:spTree>
    <p:extLst>
      <p:ext uri="{BB962C8B-B14F-4D97-AF65-F5344CB8AC3E}">
        <p14:creationId xmlns:p14="http://schemas.microsoft.com/office/powerpoint/2010/main" val="27502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t="9423" r="1511" b="5089"/>
          <a:stretch/>
        </p:blipFill>
        <p:spPr>
          <a:xfrm>
            <a:off x="0" y="1"/>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t="8947" r="1207" b="6266"/>
          <a:stretch/>
        </p:blipFill>
        <p:spPr>
          <a:xfrm>
            <a:off x="0" y="0"/>
            <a:ext cx="914399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2" name="Google Shape;132;p22">
            <a:extLst>
              <a:ext uri="{FF2B5EF4-FFF2-40B4-BE49-F238E27FC236}">
                <a16:creationId xmlns:a16="http://schemas.microsoft.com/office/drawing/2014/main" id="{6420A303-E53A-DEB0-432A-D72900944A1D}"/>
              </a:ext>
            </a:extLst>
          </p:cNvPr>
          <p:cNvPicPr preferRelativeResize="0"/>
          <p:nvPr/>
        </p:nvPicPr>
        <p:blipFill rotWithShape="1">
          <a:blip r:embed="rId3">
            <a:alphaModFix/>
          </a:blip>
          <a:srcRect l="44064" t="59872" r="43828" b="34706"/>
          <a:stretch/>
        </p:blipFill>
        <p:spPr>
          <a:xfrm>
            <a:off x="4199859" y="4681647"/>
            <a:ext cx="1116419" cy="461853"/>
          </a:xfrm>
          <a:prstGeom prst="rect">
            <a:avLst/>
          </a:prstGeom>
          <a:noFill/>
          <a:ln>
            <a:noFill/>
          </a:ln>
        </p:spPr>
      </p:pic>
      <p:pic>
        <p:nvPicPr>
          <p:cNvPr id="3" name="Google Shape;132;p22">
            <a:extLst>
              <a:ext uri="{FF2B5EF4-FFF2-40B4-BE49-F238E27FC236}">
                <a16:creationId xmlns:a16="http://schemas.microsoft.com/office/drawing/2014/main" id="{5CACFADB-E9CE-D4F4-98EA-942E5002C1A5}"/>
              </a:ext>
            </a:extLst>
          </p:cNvPr>
          <p:cNvPicPr preferRelativeResize="0"/>
          <p:nvPr/>
        </p:nvPicPr>
        <p:blipFill rotWithShape="1">
          <a:blip r:embed="rId3">
            <a:alphaModFix/>
          </a:blip>
          <a:srcRect l="44064" t="59872" r="43828" b="34706"/>
          <a:stretch/>
        </p:blipFill>
        <p:spPr>
          <a:xfrm>
            <a:off x="4199859" y="4157330"/>
            <a:ext cx="1116421" cy="461853"/>
          </a:xfrm>
          <a:prstGeom prst="rect">
            <a:avLst/>
          </a:prstGeom>
          <a:noFill/>
          <a:ln>
            <a:noFill/>
          </a:ln>
        </p:spPr>
      </p:pic>
      <p:pic>
        <p:nvPicPr>
          <p:cNvPr id="5" name="Picture 4">
            <a:extLst>
              <a:ext uri="{FF2B5EF4-FFF2-40B4-BE49-F238E27FC236}">
                <a16:creationId xmlns:a16="http://schemas.microsoft.com/office/drawing/2014/main" id="{6A001422-DDFB-C8BB-A63D-3FF91E885B77}"/>
              </a:ext>
            </a:extLst>
          </p:cNvPr>
          <p:cNvPicPr>
            <a:picLocks noChangeAspect="1"/>
          </p:cNvPicPr>
          <p:nvPr/>
        </p:nvPicPr>
        <p:blipFill>
          <a:blip r:embed="rId4"/>
          <a:stretch>
            <a:fillRect/>
          </a:stretch>
        </p:blipFill>
        <p:spPr>
          <a:xfrm>
            <a:off x="0" y="0"/>
            <a:ext cx="9144000" cy="51248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3"/>
          <p:cNvPicPr preferRelativeResize="0"/>
          <p:nvPr/>
        </p:nvPicPr>
        <p:blipFill rotWithShape="1">
          <a:blip r:embed="rId3">
            <a:alphaModFix/>
          </a:blip>
          <a:srcRect l="1128" t="9701" r="1397" b="6138"/>
          <a:stretch/>
        </p:blipFill>
        <p:spPr>
          <a:xfrm>
            <a:off x="10633"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748CF-1A0E-18E5-E52D-D2078C261E8C}"/>
              </a:ext>
            </a:extLst>
          </p:cNvPr>
          <p:cNvSpPr txBox="1"/>
          <p:nvPr/>
        </p:nvSpPr>
        <p:spPr>
          <a:xfrm>
            <a:off x="350874" y="499730"/>
            <a:ext cx="8006317" cy="3877985"/>
          </a:xfrm>
          <a:prstGeom prst="rect">
            <a:avLst/>
          </a:prstGeom>
          <a:noFill/>
        </p:spPr>
        <p:txBody>
          <a:bodyPr wrap="square">
            <a:spAutoFit/>
          </a:bodyPr>
          <a:lstStyle/>
          <a:p>
            <a:pPr lvl="0"/>
            <a:endParaRPr lang="en-US" sz="1600" dirty="0">
              <a:solidFill>
                <a:schemeClr val="bg2"/>
              </a:solidFill>
              <a:latin typeface="Century Gothic" panose="020B0502020202020204" pitchFamily="34" charset="0"/>
            </a:endParaRPr>
          </a:p>
          <a:p>
            <a:r>
              <a:rPr kumimoji="0" lang="en-US" sz="1600" b="1" i="0"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Relevance</a:t>
            </a:r>
            <a:r>
              <a:rPr kumimoji="0" lang="en-US" sz="1600" b="1" i="0" strike="noStrike" kern="1200" cap="none" spc="0" normalizeH="0" noProof="0" dirty="0">
                <a:ln>
                  <a:noFill/>
                </a:ln>
                <a:solidFill>
                  <a:schemeClr val="bg2"/>
                </a:solidFill>
                <a:effectLst/>
                <a:uLnTx/>
                <a:uFillTx/>
                <a:latin typeface="Times New Roman" panose="02020603050405020304" pitchFamily="18" charset="0"/>
                <a:cs typeface="Times New Roman" panose="02020603050405020304" pitchFamily="18" charset="0"/>
              </a:rPr>
              <a:t> Of the Topic</a:t>
            </a:r>
            <a:endParaRPr kumimoji="0" lang="en-US" sz="1600" b="1" i="0"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lvl="0"/>
            <a:endParaRPr lang="en-US" sz="1600" dirty="0">
              <a:solidFill>
                <a:schemeClr val="bg2"/>
              </a:solidFill>
              <a:latin typeface="Century Gothic" panose="020B0502020202020204" pitchFamily="34" charset="0"/>
            </a:endParaRPr>
          </a:p>
          <a:p>
            <a:r>
              <a:rPr lang="en-IN" sz="1400" dirty="0">
                <a:solidFill>
                  <a:schemeClr val="bg2"/>
                </a:solidFill>
                <a:latin typeface="Times New Roman" panose="02020603050405020304" pitchFamily="18" charset="0"/>
                <a:cs typeface="Times New Roman" panose="02020603050405020304" pitchFamily="18" charset="0"/>
              </a:rPr>
              <a:t>As a retailer of premium wines,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may benefit from implementing an inventory management system for several reasons:</a:t>
            </a:r>
          </a:p>
          <a:p>
            <a:endParaRPr lang="en-IN" sz="14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Accurate inventory tracking: With an inventory management system,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can accurately track the quantity and location of its wine inventory across multiple warehouses and retail locations. This can help the company avoid stockouts, prevent overstocking, and improve overall inventory accuracy.</a:t>
            </a:r>
          </a:p>
          <a:p>
            <a:pPr marL="285750" indent="-28575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Streamlined order fulfilment: By automating inventory management processes,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can more efficiently fulfil customer orders and reduce the time it takes to pick, pack, and ship products. This can lead to faster delivery times and improved customer satisfaction.</a:t>
            </a:r>
          </a:p>
          <a:p>
            <a:pPr marL="285750" indent="-28575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Cost savings: An inventory management system can help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reduce the costs associated with carrying excess inventory, cost of labour.</a:t>
            </a:r>
            <a:endParaRPr lang="en-IN" dirty="0">
              <a:solidFill>
                <a:schemeClr val="bg2"/>
              </a:solidFill>
            </a:endParaRPr>
          </a:p>
          <a:p>
            <a:pPr lvl="0"/>
            <a:endParaRPr lang="en-US" sz="1600"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302924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l="82" t="8936" r="2072" b="5805"/>
          <a:stretch/>
        </p:blipFill>
        <p:spPr>
          <a:xfrm>
            <a:off x="1"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5"/>
          <p:cNvPicPr preferRelativeResize="0"/>
          <p:nvPr/>
        </p:nvPicPr>
        <p:blipFill rotWithShape="1">
          <a:blip r:embed="rId3">
            <a:alphaModFix/>
          </a:blip>
          <a:srcRect t="9156" r="1330" b="6025"/>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6"/>
          <p:cNvPicPr preferRelativeResize="0"/>
          <p:nvPr/>
        </p:nvPicPr>
        <p:blipFill rotWithShape="1">
          <a:blip r:embed="rId3">
            <a:alphaModFix/>
          </a:blip>
          <a:srcRect l="947" t="9815" r="1701" b="6024"/>
          <a:stretch/>
        </p:blipFill>
        <p:spPr>
          <a:xfrm>
            <a:off x="0" y="0"/>
            <a:ext cx="9143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6"/>
          <p:cNvPicPr preferRelativeResize="0"/>
          <p:nvPr/>
        </p:nvPicPr>
        <p:blipFill rotWithShape="1">
          <a:blip r:embed="rId3">
            <a:alphaModFix/>
          </a:blip>
          <a:srcRect l="741" t="8936" r="836" b="4925"/>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47"/>
          <p:cNvPicPr preferRelativeResize="0"/>
          <p:nvPr/>
        </p:nvPicPr>
        <p:blipFill rotWithShape="1">
          <a:blip r:embed="rId3">
            <a:alphaModFix/>
          </a:blip>
          <a:srcRect t="8936" r="1083" b="5585"/>
          <a:stretch/>
        </p:blipFill>
        <p:spPr>
          <a:xfrm>
            <a:off x="0" y="0"/>
            <a:ext cx="9144000" cy="502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8"/>
          <p:cNvPicPr preferRelativeResize="0"/>
          <p:nvPr/>
        </p:nvPicPr>
        <p:blipFill rotWithShape="1">
          <a:blip r:embed="rId3">
            <a:alphaModFix/>
          </a:blip>
          <a:srcRect t="8716" r="1453" b="5365"/>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49"/>
          <p:cNvPicPr preferRelativeResize="0"/>
          <p:nvPr/>
        </p:nvPicPr>
        <p:blipFill rotWithShape="1">
          <a:blip r:embed="rId3">
            <a:alphaModFix/>
          </a:blip>
          <a:srcRect t="10035" r="1577" b="6024"/>
          <a:stretch/>
        </p:blipFill>
        <p:spPr>
          <a:xfrm>
            <a:off x="0" y="0"/>
            <a:ext cx="9144000" cy="50398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0"/>
          <p:cNvPicPr preferRelativeResize="0"/>
          <p:nvPr/>
        </p:nvPicPr>
        <p:blipFill rotWithShape="1">
          <a:blip r:embed="rId3">
            <a:alphaModFix/>
          </a:blip>
          <a:srcRect t="8935" r="1083" b="5146"/>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51"/>
          <p:cNvPicPr preferRelativeResize="0"/>
          <p:nvPr/>
        </p:nvPicPr>
        <p:blipFill rotWithShape="1">
          <a:blip r:embed="rId3">
            <a:alphaModFix/>
          </a:blip>
          <a:srcRect t="9815" r="1207" b="5585"/>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7"/>
          <p:cNvPicPr preferRelativeResize="0"/>
          <p:nvPr/>
        </p:nvPicPr>
        <p:blipFill rotWithShape="1">
          <a:blip r:embed="rId3">
            <a:alphaModFix/>
          </a:blip>
          <a:srcRect t="9156" r="1701" b="5585"/>
          <a:stretch/>
        </p:blipFill>
        <p:spPr>
          <a:xfrm>
            <a:off x="0" y="22302"/>
            <a:ext cx="91439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90EF3A-AE2C-481C-E86A-06A3273034C9}"/>
              </a:ext>
            </a:extLst>
          </p:cNvPr>
          <p:cNvSpPr txBox="1"/>
          <p:nvPr/>
        </p:nvSpPr>
        <p:spPr>
          <a:xfrm>
            <a:off x="520995" y="599688"/>
            <a:ext cx="8027582" cy="3477875"/>
          </a:xfrm>
          <a:prstGeom prst="rect">
            <a:avLst/>
          </a:prstGeom>
          <a:noFill/>
        </p:spPr>
        <p:txBody>
          <a:bodyPr wrap="square">
            <a:spAutoFit/>
          </a:bodyPr>
          <a:lstStyle/>
          <a:p>
            <a:pPr marL="457200" lvl="0" indent="-457200">
              <a:buFont typeface="Wingdings" panose="05000000000000000000" pitchFamily="2" charset="2"/>
              <a:buChar char="v"/>
            </a:pPr>
            <a:endParaRPr lang="en-US" sz="1600" dirty="0">
              <a:solidFill>
                <a:schemeClr val="bg2"/>
              </a:solidFill>
              <a:latin typeface="Century Gothic" panose="020B0502020202020204" pitchFamily="34"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Improved forecasting: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can improve its forecasting and planning processes, better anticipate demand for certain products, and make informed purchasing decisions.</a:t>
            </a: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Enhanced reporting: An inventory management system can provide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with valuable data and insights about inventory levels, sales trends, and product performance. This can help the company make data-driven decisions about inventory levels, product offerings, and sales strategies.</a:t>
            </a: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Overall, implementing an inventory management system can help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improve its inventory control, order </a:t>
            </a:r>
            <a:r>
              <a:rPr lang="en-IN" sz="1400" dirty="0" err="1">
                <a:solidFill>
                  <a:schemeClr val="bg2"/>
                </a:solidFill>
                <a:latin typeface="Times New Roman" panose="02020603050405020304" pitchFamily="18" charset="0"/>
                <a:cs typeface="Times New Roman" panose="02020603050405020304" pitchFamily="18" charset="0"/>
              </a:rPr>
              <a:t>fulfillment</a:t>
            </a:r>
            <a:r>
              <a:rPr lang="en-IN" sz="1400" dirty="0">
                <a:solidFill>
                  <a:schemeClr val="bg2"/>
                </a:solidFill>
                <a:latin typeface="Times New Roman" panose="02020603050405020304" pitchFamily="18" charset="0"/>
                <a:cs typeface="Times New Roman" panose="02020603050405020304" pitchFamily="18" charset="0"/>
              </a:rPr>
              <a:t>, cost efficiency, forecasting, and reporting. This can lead to improved customer satisfaction, increased revenue, and a more efficient and effective business operation</a:t>
            </a:r>
          </a:p>
          <a:p>
            <a:pPr marL="457200" indent="-457200" algn="just">
              <a:lnSpc>
                <a:spcPct val="150000"/>
              </a:lnSpc>
              <a:buClrTx/>
              <a:buFont typeface="Wingdings" panose="05000000000000000000" pitchFamily="2" charset="2"/>
              <a:buChar char="v"/>
            </a:pPr>
            <a:endParaRPr lang="en-US" sz="1800" dirty="0">
              <a:solidFill>
                <a:schemeClr val="bg2"/>
              </a:solidFill>
              <a:latin typeface="Times New Roman" pitchFamily="18" charset="0"/>
              <a:ea typeface="Times New Roman" panose="02020603050405020304" pitchFamily="18" charset="0"/>
              <a:cs typeface="Times New Roman" pitchFamily="18" charset="0"/>
            </a:endParaRPr>
          </a:p>
          <a:p>
            <a:pPr marL="342900" indent="-342900" algn="just">
              <a:lnSpc>
                <a:spcPct val="150000"/>
              </a:lnSpc>
              <a:buClrTx/>
              <a:buFont typeface="Wingdings" panose="05000000000000000000" pitchFamily="2" charset="2"/>
              <a:buChar char="v"/>
            </a:pPr>
            <a:endParaRPr lang="en-US" sz="1400" dirty="0">
              <a:solidFill>
                <a:schemeClr val="bg2"/>
              </a:solidFill>
              <a:latin typeface="Times New Roman" pitchFamily="18" charset="0"/>
              <a:ea typeface="Times New Roman" panose="02020603050405020304" pitchFamily="18" charset="0"/>
              <a:cs typeface="Times New Roman" pitchFamily="18" charset="0"/>
            </a:endParaRPr>
          </a:p>
          <a:p>
            <a:pPr marL="457200" lvl="0" indent="-457200">
              <a:buFont typeface="Wingdings" panose="05000000000000000000" pitchFamily="2" charset="2"/>
              <a:buChar char="v"/>
            </a:pPr>
            <a:endParaRPr lang="en-US" sz="1600"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1892022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t="8497" r="1207" b="5146"/>
          <a:stretch/>
        </p:blipFill>
        <p:spPr>
          <a:xfrm>
            <a:off x="0" y="0"/>
            <a:ext cx="914399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0"/>
          <p:cNvPicPr preferRelativeResize="0"/>
          <p:nvPr/>
        </p:nvPicPr>
        <p:blipFill rotWithShape="1">
          <a:blip r:embed="rId3">
            <a:alphaModFix/>
          </a:blip>
          <a:srcRect t="9376" r="1701" b="5805"/>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2"/>
          <p:cNvPicPr preferRelativeResize="0"/>
          <p:nvPr/>
        </p:nvPicPr>
        <p:blipFill rotWithShape="1">
          <a:blip r:embed="rId3">
            <a:alphaModFix/>
          </a:blip>
          <a:srcRect t="9375" r="1577" b="13716"/>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1"/>
          <p:cNvPicPr preferRelativeResize="0"/>
          <p:nvPr/>
        </p:nvPicPr>
        <p:blipFill rotWithShape="1">
          <a:blip r:embed="rId3">
            <a:alphaModFix/>
          </a:blip>
          <a:srcRect l="-164" t="9376" r="1453" b="6654"/>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3"/>
          <p:cNvPicPr preferRelativeResize="0"/>
          <p:nvPr/>
        </p:nvPicPr>
        <p:blipFill rotWithShape="1">
          <a:blip r:embed="rId3">
            <a:alphaModFix/>
          </a:blip>
          <a:srcRect l="206" t="9816" r="1948" b="5364"/>
          <a:stretch/>
        </p:blipFill>
        <p:spPr>
          <a:xfrm>
            <a:off x="0" y="0"/>
            <a:ext cx="9143999"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4"/>
          <p:cNvPicPr preferRelativeResize="0"/>
          <p:nvPr/>
        </p:nvPicPr>
        <p:blipFill rotWithShape="1">
          <a:blip r:embed="rId3">
            <a:alphaModFix/>
          </a:blip>
          <a:srcRect l="124" t="9728" r="1453" b="8042"/>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5"/>
          <p:cNvPicPr preferRelativeResize="0"/>
          <p:nvPr/>
        </p:nvPicPr>
        <p:blipFill rotWithShape="1">
          <a:blip r:embed="rId3">
            <a:alphaModFix/>
          </a:blip>
          <a:srcRect l="124" t="10021" r="1577" b="6030"/>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6"/>
          <p:cNvPicPr preferRelativeResize="0"/>
          <p:nvPr/>
        </p:nvPicPr>
        <p:blipFill rotWithShape="1">
          <a:blip r:embed="rId3">
            <a:alphaModFix/>
          </a:blip>
          <a:srcRect t="9376" r="1453" b="8002"/>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p:cNvPicPr preferRelativeResize="0"/>
          <p:nvPr/>
        </p:nvPicPr>
        <p:blipFill rotWithShape="1">
          <a:blip r:embed="rId3">
            <a:alphaModFix/>
          </a:blip>
          <a:srcRect t="9596" r="1453" b="5806"/>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1;p38">
            <a:extLst>
              <a:ext uri="{FF2B5EF4-FFF2-40B4-BE49-F238E27FC236}">
                <a16:creationId xmlns:a16="http://schemas.microsoft.com/office/drawing/2014/main" id="{8AFACDA0-050A-BBFB-4E1A-73B5464E352B}"/>
              </a:ext>
            </a:extLst>
          </p:cNvPr>
          <p:cNvPicPr/>
          <p:nvPr/>
        </p:nvPicPr>
        <p:blipFill rotWithShape="1">
          <a:blip r:embed="rId2">
            <a:alphaModFix/>
          </a:blip>
          <a:srcRect l="-42" t="9815" r="1701" b="8222"/>
          <a:stretch/>
        </p:blipFill>
        <p:spPr>
          <a:xfrm>
            <a:off x="0" y="0"/>
            <a:ext cx="9144000" cy="5143500"/>
          </a:xfrm>
          <a:prstGeom prst="rect">
            <a:avLst/>
          </a:prstGeom>
          <a:noFill/>
          <a:ln>
            <a:noFill/>
          </a:ln>
        </p:spPr>
      </p:pic>
    </p:spTree>
    <p:extLst>
      <p:ext uri="{BB962C8B-B14F-4D97-AF65-F5344CB8AC3E}">
        <p14:creationId xmlns:p14="http://schemas.microsoft.com/office/powerpoint/2010/main" val="324142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9B01D7-2F09-1F0C-40B3-167D20CA5F17}"/>
              </a:ext>
            </a:extLst>
          </p:cNvPr>
          <p:cNvSpPr txBox="1"/>
          <p:nvPr/>
        </p:nvSpPr>
        <p:spPr>
          <a:xfrm>
            <a:off x="223284" y="318976"/>
            <a:ext cx="8750595" cy="4755148"/>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Abou</a:t>
            </a:r>
            <a:r>
              <a:rPr lang="en-US" sz="1400" b="1" dirty="0">
                <a:solidFill>
                  <a:schemeClr val="bg2"/>
                </a:solidFill>
                <a:latin typeface="Times New Roman" panose="02020603050405020304" pitchFamily="18" charset="0"/>
                <a:cs typeface="Times New Roman" panose="02020603050405020304" pitchFamily="18" charset="0"/>
              </a:rPr>
              <a:t>t the project</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457200" lvl="0" indent="-457200">
              <a:buFont typeface="Wingdings" panose="05000000000000000000" pitchFamily="2" charset="2"/>
              <a:buChar char="v"/>
            </a:pPr>
            <a:endParaRPr lang="en-US" sz="1400" dirty="0">
              <a:solidFill>
                <a:schemeClr val="bg2"/>
              </a:solidFill>
              <a:latin typeface="Century Gothic" panose="020B0502020202020204" pitchFamily="34" charset="0"/>
            </a:endParaRPr>
          </a:p>
          <a:p>
            <a:pPr lvl="0"/>
            <a:endParaRPr lang="en-US" sz="1400" dirty="0">
              <a:solidFill>
                <a:schemeClr val="bg2"/>
              </a:solidFill>
              <a:latin typeface="Century Gothic" panose="020B0502020202020204" pitchFamily="34" charset="0"/>
            </a:endParaRPr>
          </a:p>
          <a:p>
            <a:pPr marL="342900" indent="-342900">
              <a:buFont typeface="Wingdings" panose="05000000000000000000" pitchFamily="2" charset="2"/>
              <a:buChar char="v"/>
            </a:pP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is an online retailer of premium Austrian and German wines. </a:t>
            </a:r>
          </a:p>
          <a:p>
            <a:pPr marL="285750" indent="-28575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 The company specializes in bringing high-quality, small-batch wines from family-owned wineries in Austria and Germany to customers in the United States.</a:t>
            </a: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offers a wide selection of wines, including white, red, and sparkling wines, as well as dessert wines and spirits. </a:t>
            </a:r>
          </a:p>
          <a:p>
            <a:pPr marL="285750" indent="-28575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err="1">
                <a:solidFill>
                  <a:schemeClr val="bg2"/>
                </a:solidFill>
                <a:latin typeface="Times New Roman" panose="02020603050405020304" pitchFamily="18" charset="0"/>
                <a:cs typeface="Times New Roman" panose="02020603050405020304" pitchFamily="18" charset="0"/>
              </a:rPr>
              <a:t>Winemonger's</a:t>
            </a:r>
            <a:r>
              <a:rPr lang="en-IN" sz="1400" dirty="0">
                <a:solidFill>
                  <a:schemeClr val="bg2"/>
                </a:solidFill>
                <a:latin typeface="Times New Roman" panose="02020603050405020304" pitchFamily="18" charset="0"/>
                <a:cs typeface="Times New Roman" panose="02020603050405020304" pitchFamily="18" charset="0"/>
              </a:rPr>
              <a:t> inventory management system likely allows the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admin to create and manage order </a:t>
            </a:r>
            <a:r>
              <a:rPr lang="en-IN" sz="1400" dirty="0" err="1">
                <a:solidFill>
                  <a:schemeClr val="bg2"/>
                </a:solidFill>
                <a:latin typeface="Times New Roman" panose="02020603050405020304" pitchFamily="18" charset="0"/>
                <a:cs typeface="Times New Roman" panose="02020603050405020304" pitchFamily="18" charset="0"/>
              </a:rPr>
              <a:t>tasting,</a:t>
            </a:r>
            <a:r>
              <a:rPr lang="en-IN" dirty="0" err="1">
                <a:solidFill>
                  <a:schemeClr val="bg2"/>
                </a:solidFill>
                <a:latin typeface="Times New Roman" panose="02020603050405020304" pitchFamily="18" charset="0"/>
                <a:cs typeface="Times New Roman" panose="02020603050405020304" pitchFamily="18" charset="0"/>
              </a:rPr>
              <a:t>reservation</a:t>
            </a:r>
            <a:r>
              <a:rPr lang="en-IN" sz="1400" dirty="0">
                <a:solidFill>
                  <a:schemeClr val="bg2"/>
                </a:solidFill>
                <a:latin typeface="Times New Roman" panose="02020603050405020304" pitchFamily="18" charset="0"/>
                <a:cs typeface="Times New Roman" panose="02020603050405020304" pitchFamily="18" charset="0"/>
              </a:rPr>
              <a:t>  track inventory levels, manage stock, and reorder products as needed.</a:t>
            </a: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 They also use the system to generate reports that provide insights into inventory levels, sales trends, and other key metrics. </a:t>
            </a: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With a well-functioning inventory management system, </a:t>
            </a:r>
            <a:r>
              <a:rPr lang="en-IN" sz="1400" dirty="0" err="1">
                <a:solidFill>
                  <a:schemeClr val="bg2"/>
                </a:solidFill>
                <a:latin typeface="Times New Roman" panose="02020603050405020304" pitchFamily="18" charset="0"/>
                <a:cs typeface="Times New Roman" panose="02020603050405020304" pitchFamily="18" charset="0"/>
              </a:rPr>
              <a:t>Winemonger</a:t>
            </a:r>
            <a:r>
              <a:rPr lang="en-IN" sz="1400" dirty="0">
                <a:solidFill>
                  <a:schemeClr val="bg2"/>
                </a:solidFill>
                <a:latin typeface="Times New Roman" panose="02020603050405020304" pitchFamily="18" charset="0"/>
                <a:cs typeface="Times New Roman" panose="02020603050405020304" pitchFamily="18" charset="0"/>
              </a:rPr>
              <a:t> can ensure that they always have the right products in stock and avoid stockouts, while minimizing the risk of overstocking and reducing waste</a:t>
            </a:r>
            <a:endParaRPr lang="en-US" sz="1800" dirty="0">
              <a:solidFill>
                <a:schemeClr val="bg2"/>
              </a:solidFill>
              <a:latin typeface="Times New Roman" pitchFamily="18" charset="0"/>
              <a:ea typeface="Times New Roman" panose="02020603050405020304" pitchFamily="18" charset="0"/>
              <a:cs typeface="Times New Roman" pitchFamily="18" charset="0"/>
            </a:endParaRPr>
          </a:p>
          <a:p>
            <a:pPr marL="342900" indent="-342900" algn="just">
              <a:lnSpc>
                <a:spcPct val="150000"/>
              </a:lnSpc>
              <a:buClrTx/>
              <a:buFont typeface="Wingdings" panose="05000000000000000000" pitchFamily="2" charset="2"/>
              <a:buChar char="v"/>
            </a:pPr>
            <a:endParaRPr lang="en-US" sz="1400" dirty="0">
              <a:solidFill>
                <a:schemeClr val="bg2"/>
              </a:solidFill>
              <a:latin typeface="Times New Roman" pitchFamily="18" charset="0"/>
              <a:ea typeface="Times New Roman" panose="02020603050405020304" pitchFamily="18" charset="0"/>
              <a:cs typeface="Times New Roman" pitchFamily="18" charset="0"/>
            </a:endParaRPr>
          </a:p>
          <a:p>
            <a:pPr marL="457200" lvl="0" indent="-457200">
              <a:buFont typeface="Wingdings" panose="05000000000000000000" pitchFamily="2" charset="2"/>
              <a:buChar char="v"/>
            </a:pPr>
            <a:endParaRPr lang="en-US" sz="1600"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784763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16;p39">
            <a:extLst>
              <a:ext uri="{FF2B5EF4-FFF2-40B4-BE49-F238E27FC236}">
                <a16:creationId xmlns:a16="http://schemas.microsoft.com/office/drawing/2014/main" id="{171B1D2E-045D-908A-E9B4-98AE117AEF95}"/>
              </a:ext>
            </a:extLst>
          </p:cNvPr>
          <p:cNvPicPr/>
          <p:nvPr/>
        </p:nvPicPr>
        <p:blipFill rotWithShape="1">
          <a:blip r:embed="rId2">
            <a:alphaModFix/>
          </a:blip>
          <a:srcRect t="8935" r="1453" b="5146"/>
          <a:stretch/>
        </p:blipFill>
        <p:spPr>
          <a:xfrm>
            <a:off x="0" y="0"/>
            <a:ext cx="9144000" cy="5143500"/>
          </a:xfrm>
          <a:prstGeom prst="rect">
            <a:avLst/>
          </a:prstGeom>
          <a:noFill/>
          <a:ln>
            <a:noFill/>
          </a:ln>
        </p:spPr>
      </p:pic>
    </p:spTree>
    <p:extLst>
      <p:ext uri="{BB962C8B-B14F-4D97-AF65-F5344CB8AC3E}">
        <p14:creationId xmlns:p14="http://schemas.microsoft.com/office/powerpoint/2010/main" val="844628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1;p40">
            <a:extLst>
              <a:ext uri="{FF2B5EF4-FFF2-40B4-BE49-F238E27FC236}">
                <a16:creationId xmlns:a16="http://schemas.microsoft.com/office/drawing/2014/main" id="{B2275EDE-81EB-2199-76B8-0CC4CDC0BE79}"/>
              </a:ext>
            </a:extLst>
          </p:cNvPr>
          <p:cNvPicPr/>
          <p:nvPr/>
        </p:nvPicPr>
        <p:blipFill rotWithShape="1">
          <a:blip r:embed="rId2">
            <a:alphaModFix/>
          </a:blip>
          <a:srcRect t="9815" r="1577" b="13276"/>
          <a:stretch/>
        </p:blipFill>
        <p:spPr>
          <a:xfrm>
            <a:off x="0" y="0"/>
            <a:ext cx="9144000" cy="5143500"/>
          </a:xfrm>
          <a:prstGeom prst="rect">
            <a:avLst/>
          </a:prstGeom>
          <a:noFill/>
          <a:ln>
            <a:noFill/>
          </a:ln>
        </p:spPr>
      </p:pic>
    </p:spTree>
    <p:extLst>
      <p:ext uri="{BB962C8B-B14F-4D97-AF65-F5344CB8AC3E}">
        <p14:creationId xmlns:p14="http://schemas.microsoft.com/office/powerpoint/2010/main" val="16471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6;p41">
            <a:extLst>
              <a:ext uri="{FF2B5EF4-FFF2-40B4-BE49-F238E27FC236}">
                <a16:creationId xmlns:a16="http://schemas.microsoft.com/office/drawing/2014/main" id="{1C23F37A-EACF-88F7-3302-18B1868886E5}"/>
              </a:ext>
            </a:extLst>
          </p:cNvPr>
          <p:cNvPicPr/>
          <p:nvPr/>
        </p:nvPicPr>
        <p:blipFill rotWithShape="1">
          <a:blip r:embed="rId2">
            <a:alphaModFix/>
          </a:blip>
          <a:srcRect t="9898" r="1468" b="5626"/>
          <a:stretch/>
        </p:blipFill>
        <p:spPr bwMode="auto">
          <a:xfrm>
            <a:off x="0" y="0"/>
            <a:ext cx="9144000" cy="51435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6803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057E6E-428A-A3BD-2316-791FBD1B013D}"/>
              </a:ext>
            </a:extLst>
          </p:cNvPr>
          <p:cNvPicPr/>
          <p:nvPr/>
        </p:nvPicPr>
        <p:blipFill rotWithShape="1">
          <a:blip r:embed="rId2">
            <a:alphaModFix/>
          </a:blip>
          <a:srcRect t="10490" r="1263" b="12801"/>
          <a:stretch/>
        </p:blipFill>
        <p:spPr bwMode="auto">
          <a:xfrm>
            <a:off x="0" y="0"/>
            <a:ext cx="9144000" cy="51435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6040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057E6E-428A-A3BD-2316-791FBD1B013D}"/>
              </a:ext>
            </a:extLst>
          </p:cNvPr>
          <p:cNvPicPr/>
          <p:nvPr/>
        </p:nvPicPr>
        <p:blipFill rotWithShape="1">
          <a:blip r:embed="rId2">
            <a:alphaModFix/>
          </a:blip>
          <a:srcRect t="10490" r="1263" b="12801"/>
          <a:stretch/>
        </p:blipFill>
        <p:spPr bwMode="auto">
          <a:xfrm>
            <a:off x="0" y="0"/>
            <a:ext cx="9143999" cy="51435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345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267A03-70FB-D9E0-06BD-4251877EF46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2000"/>
                    </a14:imgEffect>
                  </a14:imgLayer>
                </a14:imgProps>
              </a:ex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5" name="TextBox 4">
            <a:extLst>
              <a:ext uri="{FF2B5EF4-FFF2-40B4-BE49-F238E27FC236}">
                <a16:creationId xmlns:a16="http://schemas.microsoft.com/office/drawing/2014/main" id="{1FFAB587-593D-90A8-158D-79A562E3C94A}"/>
              </a:ext>
            </a:extLst>
          </p:cNvPr>
          <p:cNvSpPr txBox="1"/>
          <p:nvPr/>
        </p:nvSpPr>
        <p:spPr>
          <a:xfrm>
            <a:off x="4395730" y="2721114"/>
            <a:ext cx="6761602" cy="707886"/>
          </a:xfrm>
          <a:prstGeom prst="rect">
            <a:avLst/>
          </a:prstGeom>
          <a:noFill/>
        </p:spPr>
        <p:txBody>
          <a:bodyPr wrap="square">
            <a:spAutoFit/>
          </a:bodyPr>
          <a:lstStyle/>
          <a:p>
            <a:r>
              <a:rPr lang="id-ID" sz="4000" dirty="0">
                <a:solidFill>
                  <a:schemeClr val="bg1"/>
                </a:solidFill>
                <a:latin typeface="Colonna MT" panose="04020805060202030203" pitchFamily="82" charset="0"/>
              </a:rPr>
              <a:t>THANK YOU</a:t>
            </a:r>
          </a:p>
        </p:txBody>
      </p:sp>
    </p:spTree>
    <p:extLst>
      <p:ext uri="{BB962C8B-B14F-4D97-AF65-F5344CB8AC3E}">
        <p14:creationId xmlns:p14="http://schemas.microsoft.com/office/powerpoint/2010/main" val="344479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D41B4B-2DEB-612B-4286-AFA9B19DB7B7}"/>
              </a:ext>
            </a:extLst>
          </p:cNvPr>
          <p:cNvSpPr txBox="1"/>
          <p:nvPr/>
        </p:nvSpPr>
        <p:spPr>
          <a:xfrm>
            <a:off x="255181" y="372477"/>
            <a:ext cx="8229600" cy="3539430"/>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Objective</a:t>
            </a:r>
            <a:r>
              <a:rPr kumimoji="0" lang="en-US" sz="1400" b="1" i="0" u="none" strike="noStrike" kern="1200" cap="none" spc="0" normalizeH="0" noProof="0" dirty="0">
                <a:ln>
                  <a:noFill/>
                </a:ln>
                <a:solidFill>
                  <a:schemeClr val="bg2"/>
                </a:solidFill>
                <a:effectLst/>
                <a:uLnTx/>
                <a:uFillTx/>
                <a:latin typeface="Times New Roman" panose="02020603050405020304" pitchFamily="18" charset="0"/>
                <a:cs typeface="Times New Roman" panose="02020603050405020304" pitchFamily="18" charset="0"/>
              </a:rPr>
              <a:t> of the Study</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The objective of </a:t>
            </a:r>
            <a:r>
              <a:rPr lang="en-IN" sz="1400" b="0" i="0" dirty="0" err="1">
                <a:solidFill>
                  <a:schemeClr val="bg2"/>
                </a:solidFill>
                <a:effectLst/>
                <a:latin typeface="Times New Roman" panose="02020603050405020304" pitchFamily="18" charset="0"/>
                <a:cs typeface="Times New Roman" panose="02020603050405020304" pitchFamily="18" charset="0"/>
              </a:rPr>
              <a:t>Winemonger's</a:t>
            </a:r>
            <a:r>
              <a:rPr lang="en-IN" sz="1400" b="0" i="0" dirty="0">
                <a:solidFill>
                  <a:schemeClr val="bg2"/>
                </a:solidFill>
                <a:effectLst/>
                <a:latin typeface="Times New Roman" panose="02020603050405020304" pitchFamily="18" charset="0"/>
                <a:cs typeface="Times New Roman" panose="02020603050405020304" pitchFamily="18" charset="0"/>
              </a:rPr>
              <a:t> inventory management system is to efficiently manage their wine inventory to ensure that they always have the right products in stock, while minimizing the risk of stockouts, overstocking, and waste. </a:t>
            </a:r>
          </a:p>
          <a:p>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The inventory management system helps </a:t>
            </a:r>
            <a:r>
              <a:rPr lang="en-IN" sz="1400" b="0" i="0" dirty="0" err="1">
                <a:solidFill>
                  <a:schemeClr val="bg2"/>
                </a:solidFill>
                <a:effectLst/>
                <a:latin typeface="Times New Roman" panose="02020603050405020304" pitchFamily="18" charset="0"/>
                <a:cs typeface="Times New Roman" panose="02020603050405020304" pitchFamily="18" charset="0"/>
              </a:rPr>
              <a:t>Winemonger</a:t>
            </a:r>
            <a:r>
              <a:rPr lang="en-IN" sz="1400" b="0" i="0" dirty="0">
                <a:solidFill>
                  <a:schemeClr val="bg2"/>
                </a:solidFill>
                <a:effectLst/>
                <a:latin typeface="Times New Roman" panose="02020603050405020304" pitchFamily="18" charset="0"/>
                <a:cs typeface="Times New Roman" panose="02020603050405020304" pitchFamily="18" charset="0"/>
              </a:rPr>
              <a:t> keep track of their inventory levels, sales trends, and other key metrics to make informed decisions about inventory levels, ordering, and sales strategy.</a:t>
            </a: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a:p>
            <a:pPr algn="l"/>
            <a:r>
              <a:rPr lang="en-IN" sz="1400" b="0" i="0" dirty="0">
                <a:solidFill>
                  <a:schemeClr val="bg2"/>
                </a:solidFill>
                <a:effectLst/>
                <a:latin typeface="Times New Roman" panose="02020603050405020304" pitchFamily="18" charset="0"/>
                <a:cs typeface="Times New Roman" panose="02020603050405020304" pitchFamily="18" charset="0"/>
              </a:rPr>
              <a:t>By achieving these goals, </a:t>
            </a:r>
            <a:r>
              <a:rPr lang="en-IN" sz="1400" b="0" i="0" dirty="0" err="1">
                <a:solidFill>
                  <a:schemeClr val="bg2"/>
                </a:solidFill>
                <a:effectLst/>
                <a:latin typeface="Times New Roman" panose="02020603050405020304" pitchFamily="18" charset="0"/>
                <a:cs typeface="Times New Roman" panose="02020603050405020304" pitchFamily="18" charset="0"/>
              </a:rPr>
              <a:t>Winemonger's</a:t>
            </a:r>
            <a:r>
              <a:rPr lang="en-IN" sz="1400" b="0" i="0" dirty="0">
                <a:solidFill>
                  <a:schemeClr val="bg2"/>
                </a:solidFill>
                <a:effectLst/>
                <a:latin typeface="Times New Roman" panose="02020603050405020304" pitchFamily="18" charset="0"/>
                <a:cs typeface="Times New Roman" panose="02020603050405020304" pitchFamily="18" charset="0"/>
              </a:rPr>
              <a:t> inventory management system can help them improve customer satisfaction, increase sales, and reduce costs associated with managing their wine inventory.</a:t>
            </a:r>
          </a:p>
          <a:p>
            <a:endParaRPr lang="en-IN" sz="1400" b="0" i="0" dirty="0">
              <a:solidFill>
                <a:schemeClr val="bg2"/>
              </a:solidFill>
              <a:effectLst/>
              <a:latin typeface="Times New Roman" panose="02020603050405020304" pitchFamily="18" charset="0"/>
              <a:cs typeface="Times New Roman" panose="02020603050405020304" pitchFamily="18" charset="0"/>
            </a:endParaRPr>
          </a:p>
          <a:p>
            <a:endParaRPr lang="en-IN" sz="1400" dirty="0">
              <a:solidFill>
                <a:schemeClr val="bg2"/>
              </a:solidFill>
              <a:latin typeface="Times New Roman" panose="02020603050405020304" pitchFamily="18" charset="0"/>
              <a:cs typeface="Times New Roman" panose="02020603050405020304" pitchFamily="18" charset="0"/>
            </a:endParaRP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a:p>
            <a:pPr algn="l">
              <a:buFont typeface="+mj-lt"/>
              <a:buAutoNum type="arabicPeriod"/>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458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8F5AA1-4DAC-A823-A6D3-ED14638C89F3}"/>
              </a:ext>
            </a:extLst>
          </p:cNvPr>
          <p:cNvSpPr txBox="1"/>
          <p:nvPr/>
        </p:nvSpPr>
        <p:spPr>
          <a:xfrm>
            <a:off x="159487" y="287079"/>
            <a:ext cx="8697433" cy="4185761"/>
          </a:xfrm>
          <a:prstGeom prst="rect">
            <a:avLst/>
          </a:prstGeom>
          <a:noFill/>
        </p:spPr>
        <p:txBody>
          <a:bodyPr wrap="square">
            <a:spAutoFit/>
          </a:bodyPr>
          <a:lstStyle/>
          <a:p>
            <a:r>
              <a:rPr kumimoji="0" lang="en-US" sz="1400" b="1" i="0" u="none" strike="noStrike" kern="1200" cap="none" spc="0" normalizeH="0" noProof="0" dirty="0">
                <a:ln>
                  <a:noFill/>
                </a:ln>
                <a:solidFill>
                  <a:schemeClr val="bg2"/>
                </a:solidFill>
                <a:effectLst/>
                <a:uLnTx/>
                <a:uFillTx/>
                <a:latin typeface="Times New Roman" panose="02020603050405020304" pitchFamily="18" charset="0"/>
                <a:cs typeface="Times New Roman" panose="02020603050405020304" pitchFamily="18" charset="0"/>
              </a:rPr>
              <a:t>Existing </a:t>
            </a:r>
            <a:r>
              <a:rPr kumimoji="0" lang="en-US" sz="1400" b="1" i="0" u="none" strike="noStrike" kern="1200" cap="none" spc="0" normalizeH="0" noProof="0" dirty="0" err="1">
                <a:ln>
                  <a:noFill/>
                </a:ln>
                <a:solidFill>
                  <a:schemeClr val="bg2"/>
                </a:solidFill>
                <a:effectLst/>
                <a:uLnTx/>
                <a:uFillTx/>
                <a:latin typeface="Times New Roman" panose="02020603050405020304" pitchFamily="18" charset="0"/>
                <a:cs typeface="Times New Roman" panose="02020603050405020304" pitchFamily="18" charset="0"/>
              </a:rPr>
              <a:t>Syste</a:t>
            </a:r>
            <a:r>
              <a:rPr lang="en-US" sz="1400" b="1" dirty="0">
                <a:solidFill>
                  <a:schemeClr val="bg2"/>
                </a:solidFill>
                <a:latin typeface="Times New Roman" panose="02020603050405020304" pitchFamily="18" charset="0"/>
                <a:cs typeface="Times New Roman" panose="02020603050405020304" pitchFamily="18" charset="0"/>
              </a:rPr>
              <a:t>m</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Without an inventory management system, wineries can face several limitations that can negatively impact their operations and profitability. Some of these limitations include:</a:t>
            </a:r>
          </a:p>
          <a:p>
            <a:pPr marL="342900" indent="-342900">
              <a:buFont typeface="Wingdings" panose="05000000000000000000" pitchFamily="2" charset="2"/>
              <a:buChar char="v"/>
            </a:pPr>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 Inaccurate inventory tracking: Without an inventory management system, wineries may rely on manual processes to track inventory levels, which can be time-consuming and prone to errors. This can result in inaccurate inventory levels, leading to overstocking, stockouts, and lost sales.</a:t>
            </a:r>
          </a:p>
          <a:p>
            <a:pPr marL="342900" indent="-342900">
              <a:buFont typeface="Wingdings" panose="05000000000000000000" pitchFamily="2" charset="2"/>
              <a:buChar char="v"/>
            </a:pPr>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Poor production planning: Without accurate inventory data, wineries may struggle to plan production effectively. This can lead to overproduction, increased waste, and reduced profitability.</a:t>
            </a:r>
          </a:p>
          <a:p>
            <a:pPr marL="342900" indent="-342900">
              <a:buFont typeface="Wingdings" panose="05000000000000000000" pitchFamily="2" charset="2"/>
              <a:buChar char="v"/>
            </a:pPr>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 Inefficient supplier management:. This can lead to delays in the delivery of raw materials, increased costs, and reduced efficiency.</a:t>
            </a:r>
          </a:p>
          <a:p>
            <a:pPr marL="342900" indent="-342900">
              <a:buFont typeface="Wingdings" panose="05000000000000000000" pitchFamily="2" charset="2"/>
              <a:buChar char="v"/>
            </a:pPr>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rPr>
              <a:t>Limited reporting and analytics: Without an inventory management system, wineries may lack access to real-time data on inventory levels, production performance, and sales performance. This can limit their ability to make data-driven decisions, leading to missed opportunities for improvement.</a:t>
            </a:r>
          </a:p>
          <a:p>
            <a:pPr marL="342900" indent="-342900">
              <a:buFont typeface="Wingdings" panose="05000000000000000000" pitchFamily="2" charset="2"/>
              <a:buChar char="v"/>
            </a:pPr>
            <a:endParaRPr kumimoji="0" lang="en-IN" sz="1400"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4858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A9AF9-495A-DCE7-8A1D-6D05D5C1F56D}"/>
              </a:ext>
            </a:extLst>
          </p:cNvPr>
          <p:cNvSpPr txBox="1"/>
          <p:nvPr/>
        </p:nvSpPr>
        <p:spPr>
          <a:xfrm>
            <a:off x="223285" y="155704"/>
            <a:ext cx="8038214" cy="3970318"/>
          </a:xfrm>
          <a:prstGeom prst="rect">
            <a:avLst/>
          </a:prstGeom>
          <a:noFill/>
        </p:spPr>
        <p:txBody>
          <a:bodyPr wrap="square">
            <a:spAutoFit/>
          </a:bodyPr>
          <a:lstStyle/>
          <a:p>
            <a:r>
              <a:rPr kumimoji="0" lang="en-US" sz="1400" b="1" i="0" u="none" strike="noStrike" kern="1200" cap="none" spc="0" normalizeH="0" noProof="0" dirty="0">
                <a:ln>
                  <a:noFill/>
                </a:ln>
                <a:solidFill>
                  <a:schemeClr val="bg2"/>
                </a:solidFill>
                <a:effectLst/>
                <a:uLnTx/>
                <a:uFillTx/>
                <a:latin typeface="Times New Roman" panose="02020603050405020304" pitchFamily="18" charset="0"/>
                <a:cs typeface="Times New Roman" panose="02020603050405020304" pitchFamily="18" charset="0"/>
              </a:rPr>
              <a:t>Proposed </a:t>
            </a:r>
            <a:r>
              <a:rPr kumimoji="0" lang="en-US" sz="1400" b="1" i="0" u="none" strike="noStrike" kern="1200" cap="none" spc="0" normalizeH="0" noProof="0" dirty="0" err="1">
                <a:ln>
                  <a:noFill/>
                </a:ln>
                <a:solidFill>
                  <a:schemeClr val="bg2"/>
                </a:solidFill>
                <a:effectLst/>
                <a:uLnTx/>
                <a:uFillTx/>
                <a:latin typeface="Times New Roman" panose="02020603050405020304" pitchFamily="18" charset="0"/>
                <a:cs typeface="Times New Roman" panose="02020603050405020304" pitchFamily="18" charset="0"/>
              </a:rPr>
              <a:t>Syste</a:t>
            </a:r>
            <a:r>
              <a:rPr lang="en-US" sz="1400" b="1" dirty="0">
                <a:solidFill>
                  <a:schemeClr val="bg2"/>
                </a:solidFill>
                <a:latin typeface="Times New Roman" panose="02020603050405020304" pitchFamily="18" charset="0"/>
                <a:cs typeface="Times New Roman" panose="02020603050405020304" pitchFamily="18" charset="0"/>
              </a:rPr>
              <a:t>m</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algn="l"/>
            <a:endParaRPr lang="en-IN" dirty="0">
              <a:solidFill>
                <a:schemeClr val="bg2"/>
              </a:solidFill>
              <a:latin typeface="Times New Roman" panose="02020603050405020304" pitchFamily="18" charset="0"/>
              <a:cs typeface="Times New Roman" panose="02020603050405020304" pitchFamily="18" charset="0"/>
            </a:endParaRP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 Real-Time Inventory Tracking: The system would provide real-time tracking of inventory levels, including raw materials, work-in-progress (WIP), and finished goods. </a:t>
            </a: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 Supplier Management: The system would include supplier management tools to track supplier performance, manage purchase orders, and ensure timely delivery of raw materials.</a:t>
            </a: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 Sales and Distribution Management: The system would include sales and distribution management tools to manage customer orders, track shipments, and optimize delivery routes.</a:t>
            </a: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Reporting and Analytics: The system would provide real-time reporting and analytics on inventory levels, production performance, and sales performance, enabling  to make data-driven decisions about inventory management and production planning.</a:t>
            </a: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algn="l"/>
            <a:endParaRPr lang="en-IN" sz="1400" dirty="0">
              <a:solidFill>
                <a:schemeClr val="bg2"/>
              </a:solidFill>
              <a:latin typeface="Times New Roman" panose="02020603050405020304" pitchFamily="18" charset="0"/>
              <a:cs typeface="Times New Roman" panose="02020603050405020304" pitchFamily="18" charset="0"/>
            </a:endParaRP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13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6FAE2D-E9EF-70C7-64FC-24CE17930429}"/>
              </a:ext>
            </a:extLst>
          </p:cNvPr>
          <p:cNvSpPr txBox="1"/>
          <p:nvPr/>
        </p:nvSpPr>
        <p:spPr>
          <a:xfrm>
            <a:off x="404037" y="1126529"/>
            <a:ext cx="8442251" cy="33239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2"/>
                </a:solidFill>
                <a:latin typeface="Times New Roman" panose="02020603050405020304" pitchFamily="18" charset="0"/>
                <a:cs typeface="Times New Roman" panose="02020603050405020304" pitchFamily="18" charset="0"/>
              </a:rPr>
              <a:t>Modules</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Order management</a:t>
            </a:r>
          </a:p>
          <a:p>
            <a:pPr marL="342900" indent="-342900" algn="l">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T</a:t>
            </a:r>
            <a:r>
              <a:rPr lang="en-IN" sz="1400" b="0" i="0" dirty="0">
                <a:solidFill>
                  <a:schemeClr val="bg2"/>
                </a:solidFill>
                <a:effectLst/>
                <a:latin typeface="Times New Roman" panose="02020603050405020304" pitchFamily="18" charset="0"/>
                <a:cs typeface="Times New Roman" panose="02020603050405020304" pitchFamily="18" charset="0"/>
              </a:rPr>
              <a:t>asting management</a:t>
            </a: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Reservation management</a:t>
            </a:r>
          </a:p>
          <a:p>
            <a:pPr marL="342900" indent="-342900" algn="l">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Product management</a:t>
            </a:r>
          </a:p>
          <a:p>
            <a:pPr marL="342900" indent="-342900" algn="l">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Warehouse management</a:t>
            </a:r>
          </a:p>
          <a:p>
            <a:pPr marL="342900" indent="-342900" algn="l">
              <a:buFont typeface="Wingdings" panose="05000000000000000000" pitchFamily="2" charset="2"/>
              <a:buChar char="v"/>
            </a:pPr>
            <a:endParaRPr lang="en-IN"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Customer management</a:t>
            </a:r>
            <a:br>
              <a:rPr lang="en-IN" sz="1400" dirty="0">
                <a:solidFill>
                  <a:schemeClr val="bg2"/>
                </a:solidFill>
                <a:latin typeface="Times New Roman" panose="02020603050405020304" pitchFamily="18" charset="0"/>
                <a:cs typeface="Times New Roman" panose="02020603050405020304" pitchFamily="18" charset="0"/>
              </a:rPr>
            </a:b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Report generation and </a:t>
            </a:r>
            <a:r>
              <a:rPr lang="en-IN" sz="1400" dirty="0" err="1">
                <a:solidFill>
                  <a:schemeClr val="bg2"/>
                </a:solidFill>
                <a:latin typeface="Times New Roman" panose="02020603050405020304" pitchFamily="18" charset="0"/>
                <a:cs typeface="Times New Roman" panose="02020603050405020304" pitchFamily="18" charset="0"/>
              </a:rPr>
              <a:t>analatyics</a:t>
            </a:r>
            <a:endParaRPr lang="en-IN" sz="1400" dirty="0">
              <a:solidFill>
                <a:schemeClr val="bg2"/>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endParaRPr lang="en-IN" sz="1400"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06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CE96B-C77B-4A37-38E8-89EBD1D8925C}"/>
              </a:ext>
            </a:extLst>
          </p:cNvPr>
          <p:cNvSpPr txBox="1"/>
          <p:nvPr/>
        </p:nvSpPr>
        <p:spPr>
          <a:xfrm>
            <a:off x="393405" y="425302"/>
            <a:ext cx="7591646" cy="1815882"/>
          </a:xfrm>
          <a:prstGeom prst="rect">
            <a:avLst/>
          </a:prstGeom>
          <a:noFill/>
        </p:spPr>
        <p:txBody>
          <a:bodyPr wrap="square">
            <a:spAutoFit/>
          </a:bodyPr>
          <a:lstStyle/>
          <a:p>
            <a:endParaRPr lang="en-US" sz="1400" b="1" dirty="0">
              <a:solidFill>
                <a:schemeClr val="bg2"/>
              </a:solidFill>
              <a:latin typeface="Times New Roman" panose="02020603050405020304" pitchFamily="18" charset="0"/>
              <a:cs typeface="Times New Roman" panose="02020603050405020304" pitchFamily="18" charset="0"/>
            </a:endParaRPr>
          </a:p>
          <a:p>
            <a:r>
              <a:rPr lang="en-US" sz="1400" b="1" dirty="0">
                <a:solidFill>
                  <a:schemeClr val="bg2"/>
                </a:solidFill>
                <a:latin typeface="Times New Roman" panose="02020603050405020304" pitchFamily="18" charset="0"/>
                <a:cs typeface="Times New Roman" panose="02020603050405020304" pitchFamily="18" charset="0"/>
              </a:rPr>
              <a:t>Description of system design</a:t>
            </a:r>
            <a:endParaRPr kumimoji="0" lang="en-US" sz="1400" b="1" i="0" u="none" strike="noStrike" kern="120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endParaRP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a:solidFill>
                  <a:schemeClr val="bg2"/>
                </a:solidFill>
                <a:latin typeface="Times New Roman" panose="02020603050405020304" pitchFamily="18" charset="0"/>
                <a:cs typeface="Times New Roman" panose="02020603050405020304" pitchFamily="18" charset="0"/>
              </a:rPr>
              <a:t>Front end :</a:t>
            </a:r>
            <a:r>
              <a:rPr lang="en-IN" sz="1400" dirty="0" err="1">
                <a:solidFill>
                  <a:schemeClr val="bg2"/>
                </a:solidFill>
                <a:latin typeface="Times New Roman" panose="02020603050405020304" pitchFamily="18" charset="0"/>
                <a:cs typeface="Times New Roman" panose="02020603050405020304" pitchFamily="18" charset="0"/>
              </a:rPr>
              <a:t>HTML,CSS,Angular</a:t>
            </a:r>
            <a:r>
              <a:rPr lang="en-IN" sz="1400" dirty="0">
                <a:solidFill>
                  <a:schemeClr val="bg2"/>
                </a:solidFill>
                <a:latin typeface="Times New Roman" panose="02020603050405020304" pitchFamily="18" charset="0"/>
                <a:cs typeface="Times New Roman" panose="02020603050405020304" pitchFamily="18" charset="0"/>
              </a:rPr>
              <a:t>.</a:t>
            </a: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b="0" i="0" dirty="0">
                <a:solidFill>
                  <a:schemeClr val="bg2"/>
                </a:solidFill>
                <a:effectLst/>
                <a:latin typeface="Times New Roman" panose="02020603050405020304" pitchFamily="18" charset="0"/>
                <a:cs typeface="Times New Roman" panose="02020603050405020304" pitchFamily="18" charset="0"/>
              </a:rPr>
              <a:t>B</a:t>
            </a:r>
            <a:r>
              <a:rPr lang="en-IN" sz="1400" dirty="0">
                <a:solidFill>
                  <a:schemeClr val="bg2"/>
                </a:solidFill>
                <a:latin typeface="Times New Roman" panose="02020603050405020304" pitchFamily="18" charset="0"/>
                <a:cs typeface="Times New Roman" panose="02020603050405020304" pitchFamily="18" charset="0"/>
              </a:rPr>
              <a:t>ack end :Java spring boot</a:t>
            </a:r>
          </a:p>
          <a:p>
            <a:pPr algn="l"/>
            <a:endParaRPr lang="en-IN" sz="1400" b="0" i="0" dirty="0">
              <a:solidFill>
                <a:schemeClr val="bg2"/>
              </a:solidFill>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IN" sz="1400" dirty="0" err="1">
                <a:solidFill>
                  <a:schemeClr val="bg2"/>
                </a:solidFill>
                <a:latin typeface="Times New Roman" panose="02020603050405020304" pitchFamily="18" charset="0"/>
                <a:cs typeface="Times New Roman" panose="02020603050405020304" pitchFamily="18" charset="0"/>
              </a:rPr>
              <a:t>IDE:visual</a:t>
            </a:r>
            <a:r>
              <a:rPr lang="en-IN" sz="1400" dirty="0">
                <a:solidFill>
                  <a:schemeClr val="bg2"/>
                </a:solidFill>
                <a:latin typeface="Times New Roman" panose="02020603050405020304" pitchFamily="18" charset="0"/>
                <a:cs typeface="Times New Roman" panose="02020603050405020304" pitchFamily="18" charset="0"/>
              </a:rPr>
              <a:t> studio code</a:t>
            </a:r>
            <a:endParaRPr lang="en-IN" sz="1400" b="0" i="0" dirty="0">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6203265"/>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877</Words>
  <Application>Microsoft Office PowerPoint</Application>
  <PresentationFormat>On-screen Show (16:9)</PresentationFormat>
  <Paragraphs>96</Paragraphs>
  <Slides>45</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Times New Roman</vt:lpstr>
      <vt:lpstr>Constantia</vt:lpstr>
      <vt:lpstr>Arial</vt:lpstr>
      <vt:lpstr>Raleway</vt:lpstr>
      <vt:lpstr>Wingdings</vt:lpstr>
      <vt:lpstr>Lato</vt:lpstr>
      <vt:lpstr>Century Gothic</vt:lpstr>
      <vt:lpstr>Colonna MT</vt:lpstr>
      <vt:lpstr>Swiss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 page</vt:lpstr>
      <vt:lpstr>Login page</vt:lpstr>
      <vt:lpstr>Home page</vt:lpstr>
      <vt:lpstr>Home page</vt:lpstr>
      <vt:lpstr>Login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Jisna Saleem</cp:lastModifiedBy>
  <cp:revision>7</cp:revision>
  <dcterms:modified xsi:type="dcterms:W3CDTF">2023-06-04T18:27:15Z</dcterms:modified>
</cp:coreProperties>
</file>